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b39e926c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b39e926c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zh-HK" sz="1200">
                <a:solidFill>
                  <a:schemeClr val="dk1"/>
                </a:solidFill>
              </a:rPr>
              <a:t>In order to make the model to be better, we put some callback function on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zh-HK" sz="1200">
                <a:solidFill>
                  <a:schemeClr val="dk1"/>
                </a:solidFill>
              </a:rPr>
              <a:t>The first one is check point, </a:t>
            </a:r>
            <a:r>
              <a:rPr lang="zh-HK" sz="1200">
                <a:solidFill>
                  <a:schemeClr val="dk1"/>
                </a:solidFill>
              </a:rPr>
              <a:t>ModelCheckpoint monitor the val loss, when the val loss is smaller than the previous one, it will save the epoch in the filepath, then we can use the best model to do the 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zh-HK" sz="1200">
                <a:solidFill>
                  <a:schemeClr val="dk1"/>
                </a:solidFill>
              </a:rPr>
              <a:t>The second one is reduce the learning rate, it reduce the learning rate by factor 0.1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zh-HK" sz="1200">
                <a:solidFill>
                  <a:schemeClr val="dk1"/>
                </a:solidFill>
              </a:rPr>
              <a:t>we also put early stopping in the callback list, which monitor the val loss, if the val loss does not improve for 3 epochs, it will stop the training. It can save the training time</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b39e926c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b39e926c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zh-HK" sz="1200">
                <a:solidFill>
                  <a:schemeClr val="dk1"/>
                </a:solidFill>
              </a:rPr>
              <a:t>These two graph show the loss and val loss of the training</a:t>
            </a:r>
            <a:endParaRPr sz="1200">
              <a:solidFill>
                <a:schemeClr val="dk1"/>
              </a:solidFill>
            </a:endParaRPr>
          </a:p>
          <a:p>
            <a:pPr indent="-304800" lvl="0" marL="457200" rtl="0" algn="l">
              <a:spcBef>
                <a:spcPts val="0"/>
              </a:spcBef>
              <a:spcAft>
                <a:spcPts val="0"/>
              </a:spcAft>
              <a:buClr>
                <a:schemeClr val="dk1"/>
              </a:buClr>
              <a:buSzPts val="1200"/>
              <a:buChar char="●"/>
            </a:pPr>
            <a:r>
              <a:rPr lang="zh-HK" sz="1200">
                <a:solidFill>
                  <a:schemeClr val="dk1"/>
                </a:solidFill>
              </a:rPr>
              <a:t>Initially, the loss and val loss decrease significantly. </a:t>
            </a:r>
            <a:endParaRPr sz="1200">
              <a:solidFill>
                <a:schemeClr val="dk1"/>
              </a:solidFill>
            </a:endParaRPr>
          </a:p>
          <a:p>
            <a:pPr indent="-304800" lvl="0" marL="457200" rtl="0" algn="l">
              <a:spcBef>
                <a:spcPts val="0"/>
              </a:spcBef>
              <a:spcAft>
                <a:spcPts val="0"/>
              </a:spcAft>
              <a:buClr>
                <a:schemeClr val="dk1"/>
              </a:buClr>
              <a:buSzPts val="1200"/>
              <a:buChar char="●"/>
            </a:pPr>
            <a:r>
              <a:rPr lang="zh-HK" sz="1200">
                <a:solidFill>
                  <a:schemeClr val="dk1"/>
                </a:solidFill>
              </a:rPr>
              <a:t>The training loss decrease slowly start from epoch 6, t</a:t>
            </a:r>
            <a:r>
              <a:rPr lang="zh-HK" sz="1200">
                <a:solidFill>
                  <a:schemeClr val="dk1"/>
                </a:solidFill>
              </a:rPr>
              <a:t>he lowest loss is in epoch 11, it is around 0.000367, which is close to 0.</a:t>
            </a:r>
            <a:endParaRPr sz="1200">
              <a:solidFill>
                <a:schemeClr val="dk1"/>
              </a:solidFill>
            </a:endParaRPr>
          </a:p>
          <a:p>
            <a:pPr indent="-304800" lvl="0" marL="457200" rtl="0" algn="l">
              <a:spcBef>
                <a:spcPts val="0"/>
              </a:spcBef>
              <a:spcAft>
                <a:spcPts val="0"/>
              </a:spcAft>
              <a:buClr>
                <a:schemeClr val="dk1"/>
              </a:buClr>
              <a:buSzPts val="1200"/>
              <a:buChar char="●"/>
            </a:pPr>
            <a:r>
              <a:rPr lang="zh-HK" sz="1200">
                <a:solidFill>
                  <a:schemeClr val="dk1"/>
                </a:solidFill>
              </a:rPr>
              <a:t>The val loss decrease slowly start from epoch 3, t</a:t>
            </a:r>
            <a:r>
              <a:rPr lang="zh-HK" sz="1200">
                <a:solidFill>
                  <a:schemeClr val="dk1"/>
                </a:solidFill>
              </a:rPr>
              <a:t>he lowest val loss is 0.1053.</a:t>
            </a:r>
            <a:endParaRPr sz="1200">
              <a:solidFill>
                <a:schemeClr val="dk1"/>
              </a:solidFill>
            </a:endParaRPr>
          </a:p>
          <a:p>
            <a:pPr indent="-304800" lvl="0" marL="457200" rtl="0" algn="l">
              <a:spcBef>
                <a:spcPts val="0"/>
              </a:spcBef>
              <a:spcAft>
                <a:spcPts val="0"/>
              </a:spcAft>
              <a:buClr>
                <a:schemeClr val="dk1"/>
              </a:buClr>
              <a:buSzPts val="1200"/>
              <a:buChar char="●"/>
            </a:pPr>
            <a:r>
              <a:rPr lang="zh-HK" sz="1200">
                <a:solidFill>
                  <a:schemeClr val="dk1"/>
                </a:solidFill>
              </a:rPr>
              <a:t>The val loss has no improvement in next 3 epochs, so early stopping function stop the training in the 14th epoch</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b39e926c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b39e926c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HK" sz="1300"/>
              <a:t>the scatter plot shows the relationship between actual score and predicted score of test sets</a:t>
            </a:r>
            <a:endParaRPr sz="1300"/>
          </a:p>
          <a:p>
            <a:pPr indent="-311150" lvl="0" marL="457200" rtl="0" algn="l">
              <a:spcBef>
                <a:spcPts val="0"/>
              </a:spcBef>
              <a:spcAft>
                <a:spcPts val="0"/>
              </a:spcAft>
              <a:buSzPts val="1300"/>
              <a:buChar char="●"/>
            </a:pPr>
            <a:r>
              <a:rPr lang="zh-HK" sz="1300"/>
              <a:t>we can see that there is a positive relationship between predict score and actual score</a:t>
            </a:r>
            <a:endParaRPr sz="1300"/>
          </a:p>
          <a:p>
            <a:pPr indent="-298450" lvl="0" marL="457200" rtl="0" algn="l">
              <a:spcBef>
                <a:spcPts val="0"/>
              </a:spcBef>
              <a:spcAft>
                <a:spcPts val="0"/>
              </a:spcAft>
              <a:buSzPts val="1100"/>
              <a:buChar char="●"/>
            </a:pPr>
            <a:r>
              <a:rPr lang="zh-HK" sz="1300"/>
              <a:t>the evaluation score</a:t>
            </a:r>
            <a:r>
              <a:rPr lang="zh-HK" sz="1300">
                <a:solidFill>
                  <a:schemeClr val="dk1"/>
                </a:solidFill>
              </a:rPr>
              <a:t> is around 0.1069</a:t>
            </a:r>
            <a:r>
              <a:rPr lang="zh-HK" sz="1300"/>
              <a:t>, which is the loss between actual score and predicted score</a:t>
            </a:r>
            <a:br>
              <a:rPr lang="zh-HK"/>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b39e926c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b39e926c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HK" sz="1200"/>
              <a:t>The graph random plot 25 people from test set</a:t>
            </a:r>
            <a:endParaRPr sz="1200"/>
          </a:p>
          <a:p>
            <a:pPr indent="-304800" lvl="0" marL="457200" rtl="0" algn="l">
              <a:spcBef>
                <a:spcPts val="0"/>
              </a:spcBef>
              <a:spcAft>
                <a:spcPts val="0"/>
              </a:spcAft>
              <a:buSzPts val="1200"/>
              <a:buChar char="●"/>
            </a:pPr>
            <a:r>
              <a:rPr lang="zh-HK" sz="1200"/>
              <a:t>There is a predicted score and actual score above every photo</a:t>
            </a:r>
            <a:endParaRPr sz="1200"/>
          </a:p>
          <a:p>
            <a:pPr indent="-304800" lvl="0" marL="457200" rtl="0" algn="l">
              <a:spcBef>
                <a:spcPts val="0"/>
              </a:spcBef>
              <a:spcAft>
                <a:spcPts val="0"/>
              </a:spcAft>
              <a:buSzPts val="1200"/>
              <a:buChar char="●"/>
            </a:pPr>
            <a:r>
              <a:rPr lang="zh-HK" sz="1200"/>
              <a:t>we can see that the score are close, most of difference not more than 0.5</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b39e926c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b39e926c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zh-HK"/>
              <a:t>These are the photo we found in the internet, and the predicted score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b39e926c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b39e926c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b39e926c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b39e926c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b39e926c6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b39e926c6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b39e926c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b39e926c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b39e926c6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b39e926c6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18d71423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18d71423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b39e926c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b39e926c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b6a27204e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b6a27204e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b6a27204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b6a27204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b6a27204e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b6a27204e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b39e926c6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b39e926c6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b39e926c6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b39e926c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b39e926c6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b39e926c6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b39e926c6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b39e926c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18d71423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18d71423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18d71423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18d71423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18d71423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18d71423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18d71423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18d71423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18d71423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18d71423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b39e926c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b39e926c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HK" sz="1300"/>
              <a:t>As we have 330,000 data, that is a large data set.</a:t>
            </a:r>
            <a:endParaRPr sz="1300"/>
          </a:p>
          <a:p>
            <a:pPr indent="-311150" lvl="0" marL="457200" rtl="0" algn="l">
              <a:spcBef>
                <a:spcPts val="0"/>
              </a:spcBef>
              <a:spcAft>
                <a:spcPts val="0"/>
              </a:spcAft>
              <a:buSzPts val="1300"/>
              <a:buChar char="●"/>
            </a:pPr>
            <a:r>
              <a:rPr lang="zh-HK" sz="1300">
                <a:solidFill>
                  <a:schemeClr val="dk1"/>
                </a:solidFill>
              </a:rPr>
              <a:t>each photo has 60 score, </a:t>
            </a:r>
            <a:r>
              <a:rPr lang="zh-HK" sz="1300"/>
              <a:t>so for the regression part, we found the mean score of each photo</a:t>
            </a:r>
            <a:endParaRPr sz="1300"/>
          </a:p>
          <a:p>
            <a:pPr indent="-311150" lvl="0" marL="457200" rtl="0" algn="l">
              <a:spcBef>
                <a:spcPts val="0"/>
              </a:spcBef>
              <a:spcAft>
                <a:spcPts val="0"/>
              </a:spcAft>
              <a:buSzPts val="1300"/>
              <a:buChar char="●"/>
            </a:pPr>
            <a:r>
              <a:rPr lang="zh-HK" sz="1300"/>
              <a:t>just like the list, the mean score of photo AF1 is 2.33</a:t>
            </a:r>
            <a:endParaRPr sz="1300"/>
          </a:p>
          <a:p>
            <a:pPr indent="-311150" lvl="0" marL="457200" rtl="0" algn="l">
              <a:spcBef>
                <a:spcPts val="0"/>
              </a:spcBef>
              <a:spcAft>
                <a:spcPts val="0"/>
              </a:spcAft>
              <a:buSzPts val="1300"/>
              <a:buChar char="●"/>
            </a:pPr>
            <a:r>
              <a:rPr lang="zh-HK" sz="1300"/>
              <a:t>the dataframe become 5,500 rows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b39e926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b39e926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HK" sz="1300"/>
              <a:t>we used resnet50 as our pretrained model and add dense layer in the model</a:t>
            </a:r>
            <a:endParaRPr sz="1300"/>
          </a:p>
          <a:p>
            <a:pPr indent="-311150" lvl="0" marL="457200" rtl="0" algn="l">
              <a:spcBef>
                <a:spcPts val="0"/>
              </a:spcBef>
              <a:spcAft>
                <a:spcPts val="0"/>
              </a:spcAft>
              <a:buSzPts val="1300"/>
              <a:buChar char="●"/>
            </a:pPr>
            <a:r>
              <a:rPr lang="zh-HK" sz="1300"/>
              <a:t>this is the model summary</a:t>
            </a:r>
            <a:endParaRPr sz="1300"/>
          </a:p>
          <a:p>
            <a:pPr indent="-311150" lvl="0" marL="457200" rtl="0" algn="l">
              <a:spcBef>
                <a:spcPts val="0"/>
              </a:spcBef>
              <a:spcAft>
                <a:spcPts val="0"/>
              </a:spcAft>
              <a:buSzPts val="1300"/>
              <a:buChar char="●"/>
            </a:pPr>
            <a:r>
              <a:rPr lang="zh-HK" sz="1300"/>
              <a:t>There are 23,536,641 trainable parms and 53,120 non-trainable parms</a:t>
            </a:r>
            <a:endParaRPr sz="1300"/>
          </a:p>
          <a:p>
            <a:pPr indent="-311150" lvl="0" marL="457200" rtl="0" algn="l">
              <a:spcBef>
                <a:spcPts val="0"/>
              </a:spcBef>
              <a:spcAft>
                <a:spcPts val="0"/>
              </a:spcAft>
              <a:buSzPts val="1300"/>
              <a:buChar char="●"/>
            </a:pPr>
            <a:r>
              <a:rPr lang="zh-HK" sz="1300"/>
              <a:t>The batch size is 16, we set 20 epoch, image size 350x350</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7.jpg"/><Relationship Id="rId5"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6.jp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4.jp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6.pn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1.png"/><Relationship Id="rId5" Type="http://schemas.openxmlformats.org/officeDocument/2006/relationships/image" Target="../media/image9.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95000" y="244900"/>
            <a:ext cx="5324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zh-HK" sz="4000">
                <a:solidFill>
                  <a:schemeClr val="lt1"/>
                </a:solidFill>
                <a:latin typeface="Montserrat"/>
                <a:ea typeface="Montserrat"/>
                <a:cs typeface="Montserrat"/>
                <a:sym typeface="Montserrat"/>
              </a:rPr>
              <a:t>Xccelerate FTDS</a:t>
            </a:r>
            <a:endParaRPr b="1" sz="40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zh-HK" sz="2500">
                <a:solidFill>
                  <a:schemeClr val="lt1"/>
                </a:solidFill>
                <a:latin typeface="Montserrat"/>
                <a:ea typeface="Montserrat"/>
                <a:cs typeface="Montserrat"/>
                <a:sym typeface="Montserrat"/>
              </a:rPr>
              <a:t>Project 3 - Deep Learning</a:t>
            </a:r>
            <a:endParaRPr/>
          </a:p>
        </p:txBody>
      </p:sp>
      <p:sp>
        <p:nvSpPr>
          <p:cNvPr id="55" name="Google Shape;55;p13"/>
          <p:cNvSpPr/>
          <p:nvPr/>
        </p:nvSpPr>
        <p:spPr>
          <a:xfrm>
            <a:off x="476375" y="2145835"/>
            <a:ext cx="8191238" cy="7134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Facial Beauty Prediction</a:t>
            </a:r>
          </a:p>
        </p:txBody>
      </p:sp>
      <p:sp>
        <p:nvSpPr>
          <p:cNvPr id="56" name="Google Shape;56;p13"/>
          <p:cNvSpPr txBox="1"/>
          <p:nvPr/>
        </p:nvSpPr>
        <p:spPr>
          <a:xfrm>
            <a:off x="6666325" y="4110550"/>
            <a:ext cx="166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solidFill>
                  <a:schemeClr val="lt1"/>
                </a:solidFill>
              </a:rPr>
              <a:t>Group member:</a:t>
            </a:r>
            <a:endParaRPr>
              <a:solidFill>
                <a:schemeClr val="lt1"/>
              </a:solidFill>
            </a:endParaRPr>
          </a:p>
          <a:p>
            <a:pPr indent="0" lvl="0" marL="0" rtl="0" algn="l">
              <a:spcBef>
                <a:spcPts val="0"/>
              </a:spcBef>
              <a:spcAft>
                <a:spcPts val="0"/>
              </a:spcAft>
              <a:buNone/>
            </a:pPr>
            <a:r>
              <a:rPr lang="zh-HK">
                <a:solidFill>
                  <a:schemeClr val="lt1"/>
                </a:solidFill>
              </a:rPr>
              <a:t>Eva,Ian,Tony</a:t>
            </a:r>
            <a:endParaRPr>
              <a:solidFill>
                <a:schemeClr val="lt1"/>
              </a:solidFill>
            </a:endParaRPr>
          </a:p>
        </p:txBody>
      </p:sp>
      <p:pic>
        <p:nvPicPr>
          <p:cNvPr id="57" name="Google Shape;57;p13"/>
          <p:cNvPicPr preferRelativeResize="0"/>
          <p:nvPr/>
        </p:nvPicPr>
        <p:blipFill>
          <a:blip r:embed="rId4">
            <a:alphaModFix/>
          </a:blip>
          <a:stretch>
            <a:fillRect/>
          </a:stretch>
        </p:blipFill>
        <p:spPr>
          <a:xfrm>
            <a:off x="1916475" y="3496300"/>
            <a:ext cx="1494800" cy="149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Callback List</a:t>
            </a:r>
            <a:endParaRPr/>
          </a:p>
        </p:txBody>
      </p:sp>
      <p:pic>
        <p:nvPicPr>
          <p:cNvPr id="121" name="Google Shape;121;p22"/>
          <p:cNvPicPr preferRelativeResize="0"/>
          <p:nvPr/>
        </p:nvPicPr>
        <p:blipFill>
          <a:blip r:embed="rId4">
            <a:alphaModFix/>
          </a:blip>
          <a:stretch>
            <a:fillRect/>
          </a:stretch>
        </p:blipFill>
        <p:spPr>
          <a:xfrm>
            <a:off x="152400" y="1291275"/>
            <a:ext cx="8839196" cy="1741570"/>
          </a:xfrm>
          <a:prstGeom prst="rect">
            <a:avLst/>
          </a:prstGeom>
          <a:noFill/>
          <a:ln>
            <a:noFill/>
          </a:ln>
        </p:spPr>
      </p:pic>
      <p:sp>
        <p:nvSpPr>
          <p:cNvPr id="122" name="Google Shape;122;p22"/>
          <p:cNvSpPr txBox="1"/>
          <p:nvPr/>
        </p:nvSpPr>
        <p:spPr>
          <a:xfrm>
            <a:off x="4572000" y="3372475"/>
            <a:ext cx="28404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zh-HK" sz="1700"/>
              <a:t>ModelCheckpoint</a:t>
            </a:r>
            <a:endParaRPr sz="1700"/>
          </a:p>
          <a:p>
            <a:pPr indent="-336550" lvl="0" marL="457200" rtl="0" algn="l">
              <a:lnSpc>
                <a:spcPct val="150000"/>
              </a:lnSpc>
              <a:spcBef>
                <a:spcPts val="0"/>
              </a:spcBef>
              <a:spcAft>
                <a:spcPts val="0"/>
              </a:spcAft>
              <a:buSzPts val="1700"/>
              <a:buChar char="●"/>
            </a:pPr>
            <a:r>
              <a:rPr lang="zh-HK" sz="1700"/>
              <a:t>ReduceLROnPlateau</a:t>
            </a:r>
            <a:endParaRPr sz="1700"/>
          </a:p>
          <a:p>
            <a:pPr indent="-336550" lvl="0" marL="457200" rtl="0" algn="l">
              <a:lnSpc>
                <a:spcPct val="150000"/>
              </a:lnSpc>
              <a:spcBef>
                <a:spcPts val="0"/>
              </a:spcBef>
              <a:spcAft>
                <a:spcPts val="0"/>
              </a:spcAft>
              <a:buSzPts val="1700"/>
              <a:buChar char="●"/>
            </a:pPr>
            <a:r>
              <a:rPr lang="zh-HK" sz="1700"/>
              <a:t>EarlyStopping</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Training Loss and Validation Loss</a:t>
            </a:r>
            <a:endParaRPr/>
          </a:p>
        </p:txBody>
      </p:sp>
      <p:pic>
        <p:nvPicPr>
          <p:cNvPr id="128" name="Google Shape;128;p23"/>
          <p:cNvPicPr preferRelativeResize="0"/>
          <p:nvPr/>
        </p:nvPicPr>
        <p:blipFill>
          <a:blip r:embed="rId4">
            <a:alphaModFix/>
          </a:blip>
          <a:stretch>
            <a:fillRect/>
          </a:stretch>
        </p:blipFill>
        <p:spPr>
          <a:xfrm>
            <a:off x="457200" y="1149125"/>
            <a:ext cx="4114800" cy="3429000"/>
          </a:xfrm>
          <a:prstGeom prst="rect">
            <a:avLst/>
          </a:prstGeom>
          <a:noFill/>
          <a:ln>
            <a:noFill/>
          </a:ln>
        </p:spPr>
      </p:pic>
      <p:pic>
        <p:nvPicPr>
          <p:cNvPr id="129" name="Google Shape;129;p23"/>
          <p:cNvPicPr preferRelativeResize="0"/>
          <p:nvPr/>
        </p:nvPicPr>
        <p:blipFill>
          <a:blip r:embed="rId5">
            <a:alphaModFix/>
          </a:blip>
          <a:stretch>
            <a:fillRect/>
          </a:stretch>
        </p:blipFill>
        <p:spPr>
          <a:xfrm>
            <a:off x="4717500" y="1149125"/>
            <a:ext cx="4170725" cy="3475600"/>
          </a:xfrm>
          <a:prstGeom prst="rect">
            <a:avLst/>
          </a:prstGeom>
          <a:noFill/>
          <a:ln>
            <a:noFill/>
          </a:ln>
        </p:spPr>
      </p:pic>
      <p:cxnSp>
        <p:nvCxnSpPr>
          <p:cNvPr id="130" name="Google Shape;130;p23"/>
          <p:cNvCxnSpPr/>
          <p:nvPr/>
        </p:nvCxnSpPr>
        <p:spPr>
          <a:xfrm rot="10800000">
            <a:off x="3314850" y="4082550"/>
            <a:ext cx="198600" cy="389100"/>
          </a:xfrm>
          <a:prstGeom prst="straightConnector1">
            <a:avLst/>
          </a:prstGeom>
          <a:noFill/>
          <a:ln cap="flat" cmpd="sng" w="28575">
            <a:solidFill>
              <a:schemeClr val="dk2"/>
            </a:solidFill>
            <a:prstDash val="solid"/>
            <a:round/>
            <a:headEnd len="med" w="med" type="none"/>
            <a:tailEnd len="med" w="med" type="triangle"/>
          </a:ln>
        </p:spPr>
      </p:cxnSp>
      <p:sp>
        <p:nvSpPr>
          <p:cNvPr id="131" name="Google Shape;131;p23"/>
          <p:cNvSpPr/>
          <p:nvPr/>
        </p:nvSpPr>
        <p:spPr>
          <a:xfrm flipH="1">
            <a:off x="3205075" y="3882450"/>
            <a:ext cx="209100" cy="2532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nvSpPr>
        <p:spPr>
          <a:xfrm>
            <a:off x="3113700" y="4471650"/>
            <a:ext cx="14583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350">
                <a:solidFill>
                  <a:schemeClr val="dk1"/>
                </a:solidFill>
              </a:rPr>
              <a:t>loss: 3.6598e-04</a:t>
            </a:r>
            <a:endParaRPr sz="1700"/>
          </a:p>
        </p:txBody>
      </p:sp>
      <p:sp>
        <p:nvSpPr>
          <p:cNvPr id="133" name="Google Shape;133;p23"/>
          <p:cNvSpPr/>
          <p:nvPr/>
        </p:nvSpPr>
        <p:spPr>
          <a:xfrm flipH="1">
            <a:off x="7542775" y="3946750"/>
            <a:ext cx="209100" cy="2532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3"/>
          <p:cNvCxnSpPr/>
          <p:nvPr/>
        </p:nvCxnSpPr>
        <p:spPr>
          <a:xfrm flipH="1" rot="10800000">
            <a:off x="7412375" y="4199875"/>
            <a:ext cx="218100" cy="536100"/>
          </a:xfrm>
          <a:prstGeom prst="straightConnector1">
            <a:avLst/>
          </a:prstGeom>
          <a:noFill/>
          <a:ln cap="flat" cmpd="sng" w="28575">
            <a:solidFill>
              <a:schemeClr val="dk2"/>
            </a:solidFill>
            <a:prstDash val="solid"/>
            <a:round/>
            <a:headEnd len="med" w="med" type="none"/>
            <a:tailEnd len="med" w="med" type="triangle"/>
          </a:ln>
        </p:spPr>
      </p:cxnSp>
      <p:sp>
        <p:nvSpPr>
          <p:cNvPr id="135" name="Google Shape;135;p23"/>
          <p:cNvSpPr txBox="1"/>
          <p:nvPr/>
        </p:nvSpPr>
        <p:spPr>
          <a:xfrm>
            <a:off x="6254050" y="4688250"/>
            <a:ext cx="15639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350">
                <a:solidFill>
                  <a:schemeClr val="dk1"/>
                </a:solidFill>
              </a:rPr>
              <a:t>val_loss: 0.1053</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382800" y="4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Evaluation</a:t>
            </a:r>
            <a:endParaRPr/>
          </a:p>
        </p:txBody>
      </p:sp>
      <p:pic>
        <p:nvPicPr>
          <p:cNvPr id="141" name="Google Shape;141;p24"/>
          <p:cNvPicPr preferRelativeResize="0"/>
          <p:nvPr/>
        </p:nvPicPr>
        <p:blipFill>
          <a:blip r:embed="rId4">
            <a:alphaModFix/>
          </a:blip>
          <a:stretch>
            <a:fillRect/>
          </a:stretch>
        </p:blipFill>
        <p:spPr>
          <a:xfrm>
            <a:off x="697925" y="905075"/>
            <a:ext cx="4457804" cy="3820975"/>
          </a:xfrm>
          <a:prstGeom prst="rect">
            <a:avLst/>
          </a:prstGeom>
          <a:noFill/>
          <a:ln>
            <a:noFill/>
          </a:ln>
        </p:spPr>
      </p:pic>
      <p:sp>
        <p:nvSpPr>
          <p:cNvPr id="142" name="Google Shape;142;p24"/>
          <p:cNvSpPr txBox="1"/>
          <p:nvPr/>
        </p:nvSpPr>
        <p:spPr>
          <a:xfrm>
            <a:off x="5061000" y="1851838"/>
            <a:ext cx="3842400" cy="20934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zh-HK" sz="1800"/>
              <a:t>Evaluation score</a:t>
            </a:r>
            <a:endParaRPr sz="1800"/>
          </a:p>
          <a:p>
            <a:pPr indent="-342900" lvl="1" marL="914400" rtl="0" algn="l">
              <a:lnSpc>
                <a:spcPct val="150000"/>
              </a:lnSpc>
              <a:spcBef>
                <a:spcPts val="0"/>
              </a:spcBef>
              <a:spcAft>
                <a:spcPts val="0"/>
              </a:spcAft>
              <a:buSzPts val="1800"/>
              <a:buChar char="○"/>
            </a:pPr>
            <a:r>
              <a:rPr lang="zh-HK" sz="1800"/>
              <a:t> 0.106989</a:t>
            </a:r>
            <a:endParaRPr sz="1800"/>
          </a:p>
          <a:p>
            <a:pPr indent="-342900" lvl="0" marL="457200" rtl="0" algn="l">
              <a:lnSpc>
                <a:spcPct val="150000"/>
              </a:lnSpc>
              <a:spcBef>
                <a:spcPts val="0"/>
              </a:spcBef>
              <a:spcAft>
                <a:spcPts val="0"/>
              </a:spcAft>
              <a:buSzPts val="1800"/>
              <a:buChar char="●"/>
            </a:pPr>
            <a:r>
              <a:rPr lang="zh-HK" sz="1800"/>
              <a:t>positive relationship between predict score and actual score</a:t>
            </a:r>
            <a:endParaRPr sz="1800"/>
          </a:p>
          <a:p>
            <a:pPr indent="0" lvl="0" marL="0" rtl="0" algn="l">
              <a:lnSpc>
                <a:spcPct val="150000"/>
              </a:lnSpc>
              <a:spcBef>
                <a:spcPts val="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Prediction</a:t>
            </a:r>
            <a:endParaRPr/>
          </a:p>
        </p:txBody>
      </p:sp>
      <p:pic>
        <p:nvPicPr>
          <p:cNvPr id="148" name="Google Shape;148;p25"/>
          <p:cNvPicPr preferRelativeResize="0"/>
          <p:nvPr/>
        </p:nvPicPr>
        <p:blipFill>
          <a:blip r:embed="rId4">
            <a:alphaModFix/>
          </a:blip>
          <a:stretch>
            <a:fillRect/>
          </a:stretch>
        </p:blipFill>
        <p:spPr>
          <a:xfrm>
            <a:off x="2395975" y="445025"/>
            <a:ext cx="4541699" cy="4668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5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Prediction</a:t>
            </a:r>
            <a:endParaRPr/>
          </a:p>
        </p:txBody>
      </p:sp>
      <p:pic>
        <p:nvPicPr>
          <p:cNvPr id="154" name="Google Shape;154;p26"/>
          <p:cNvPicPr preferRelativeResize="0"/>
          <p:nvPr/>
        </p:nvPicPr>
        <p:blipFill>
          <a:blip r:embed="rId4">
            <a:alphaModFix/>
          </a:blip>
          <a:stretch>
            <a:fillRect/>
          </a:stretch>
        </p:blipFill>
        <p:spPr>
          <a:xfrm>
            <a:off x="423750" y="1145388"/>
            <a:ext cx="2195200" cy="2170725"/>
          </a:xfrm>
          <a:prstGeom prst="rect">
            <a:avLst/>
          </a:prstGeom>
          <a:noFill/>
          <a:ln>
            <a:noFill/>
          </a:ln>
        </p:spPr>
      </p:pic>
      <p:pic>
        <p:nvPicPr>
          <p:cNvPr id="155" name="Google Shape;155;p26"/>
          <p:cNvPicPr preferRelativeResize="0"/>
          <p:nvPr/>
        </p:nvPicPr>
        <p:blipFill>
          <a:blip r:embed="rId5">
            <a:alphaModFix/>
          </a:blip>
          <a:stretch>
            <a:fillRect/>
          </a:stretch>
        </p:blipFill>
        <p:spPr>
          <a:xfrm>
            <a:off x="4836800" y="456875"/>
            <a:ext cx="1912075" cy="2392301"/>
          </a:xfrm>
          <a:prstGeom prst="rect">
            <a:avLst/>
          </a:prstGeom>
          <a:noFill/>
          <a:ln>
            <a:noFill/>
          </a:ln>
        </p:spPr>
      </p:pic>
      <p:pic>
        <p:nvPicPr>
          <p:cNvPr id="156" name="Google Shape;156;p26"/>
          <p:cNvPicPr preferRelativeResize="0"/>
          <p:nvPr/>
        </p:nvPicPr>
        <p:blipFill>
          <a:blip r:embed="rId6">
            <a:alphaModFix/>
          </a:blip>
          <a:stretch>
            <a:fillRect/>
          </a:stretch>
        </p:blipFill>
        <p:spPr>
          <a:xfrm>
            <a:off x="6923900" y="2702725"/>
            <a:ext cx="1746925" cy="2241250"/>
          </a:xfrm>
          <a:prstGeom prst="rect">
            <a:avLst/>
          </a:prstGeom>
          <a:noFill/>
          <a:ln>
            <a:noFill/>
          </a:ln>
        </p:spPr>
      </p:pic>
      <p:pic>
        <p:nvPicPr>
          <p:cNvPr id="157" name="Google Shape;157;p26"/>
          <p:cNvPicPr preferRelativeResize="0"/>
          <p:nvPr/>
        </p:nvPicPr>
        <p:blipFill>
          <a:blip r:embed="rId7">
            <a:alphaModFix/>
          </a:blip>
          <a:stretch>
            <a:fillRect/>
          </a:stretch>
        </p:blipFill>
        <p:spPr>
          <a:xfrm>
            <a:off x="2734712" y="2702725"/>
            <a:ext cx="1986325" cy="205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Face beauty </a:t>
            </a:r>
            <a:r>
              <a:rPr lang="zh-HK"/>
              <a:t>Classification </a:t>
            </a:r>
            <a:r>
              <a:rPr lang="zh-HK"/>
              <a:t>model</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7"/>
          <p:cNvPicPr preferRelativeResize="0"/>
          <p:nvPr/>
        </p:nvPicPr>
        <p:blipFill>
          <a:blip r:embed="rId4">
            <a:alphaModFix/>
          </a:blip>
          <a:stretch>
            <a:fillRect/>
          </a:stretch>
        </p:blipFill>
        <p:spPr>
          <a:xfrm>
            <a:off x="311695" y="1152470"/>
            <a:ext cx="4111149" cy="2674350"/>
          </a:xfrm>
          <a:prstGeom prst="rect">
            <a:avLst/>
          </a:prstGeom>
          <a:noFill/>
          <a:ln>
            <a:noFill/>
          </a:ln>
        </p:spPr>
      </p:pic>
      <p:sp>
        <p:nvSpPr>
          <p:cNvPr id="165" name="Google Shape;165;p27"/>
          <p:cNvSpPr txBox="1"/>
          <p:nvPr/>
        </p:nvSpPr>
        <p:spPr>
          <a:xfrm>
            <a:off x="4510775" y="1601525"/>
            <a:ext cx="4020900" cy="1400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AutoNum type="arabicPeriod"/>
            </a:pPr>
            <a:r>
              <a:rPr lang="zh-HK" sz="1700">
                <a:solidFill>
                  <a:schemeClr val="dk1"/>
                </a:solidFill>
              </a:rPr>
              <a:t>Initially we have 5500 pictures</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zh-HK" sz="1700">
                <a:solidFill>
                  <a:schemeClr val="dk1"/>
                </a:solidFill>
              </a:rPr>
              <a:t>60 people rated each photo</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zh-HK" sz="1700">
                <a:solidFill>
                  <a:schemeClr val="dk1"/>
                </a:solidFill>
              </a:rPr>
              <a:t>We divide them into 5 categories</a:t>
            </a:r>
            <a:endParaRPr sz="1700">
              <a:solidFill>
                <a:schemeClr val="dk1"/>
              </a:solidFill>
            </a:endParaRPr>
          </a:p>
          <a:p>
            <a:pPr indent="0" lvl="0" marL="457200" rtl="0" algn="l">
              <a:spcBef>
                <a:spcPts val="0"/>
              </a:spcBef>
              <a:spcAft>
                <a:spcPts val="0"/>
              </a:spcAft>
              <a:buNone/>
            </a:pPr>
            <a:r>
              <a:t/>
            </a:r>
            <a:endParaRPr sz="2800">
              <a:solidFill>
                <a:schemeClr val="dk1"/>
              </a:solidFill>
            </a:endParaRPr>
          </a:p>
        </p:txBody>
      </p:sp>
      <p:pic>
        <p:nvPicPr>
          <p:cNvPr id="166" name="Google Shape;166;p27"/>
          <p:cNvPicPr preferRelativeResize="0"/>
          <p:nvPr/>
        </p:nvPicPr>
        <p:blipFill>
          <a:blip r:embed="rId5">
            <a:alphaModFix/>
          </a:blip>
          <a:stretch>
            <a:fillRect/>
          </a:stretch>
        </p:blipFill>
        <p:spPr>
          <a:xfrm>
            <a:off x="4663850" y="2648299"/>
            <a:ext cx="3551474" cy="83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224575"/>
            <a:ext cx="30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Score: 1</a:t>
            </a:r>
            <a:endParaRPr/>
          </a:p>
        </p:txBody>
      </p:sp>
      <p:sp>
        <p:nvSpPr>
          <p:cNvPr id="172" name="Google Shape;172;p28"/>
          <p:cNvSpPr txBox="1"/>
          <p:nvPr>
            <p:ph idx="1" type="body"/>
          </p:nvPr>
        </p:nvSpPr>
        <p:spPr>
          <a:xfrm>
            <a:off x="311700" y="797275"/>
            <a:ext cx="318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HK"/>
              <a:t>mean&lt;1.5</a:t>
            </a:r>
            <a:endParaRPr/>
          </a:p>
        </p:txBody>
      </p:sp>
      <p:sp>
        <p:nvSpPr>
          <p:cNvPr id="173" name="Google Shape;173;p28"/>
          <p:cNvSpPr txBox="1"/>
          <p:nvPr/>
        </p:nvSpPr>
        <p:spPr>
          <a:xfrm>
            <a:off x="3800550" y="203125"/>
            <a:ext cx="154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HK" sz="2800">
                <a:solidFill>
                  <a:schemeClr val="dk1"/>
                </a:solidFill>
              </a:rPr>
              <a:t>Score: 2</a:t>
            </a:r>
            <a:endParaRPr/>
          </a:p>
        </p:txBody>
      </p:sp>
      <p:sp>
        <p:nvSpPr>
          <p:cNvPr id="174" name="Google Shape;174;p28"/>
          <p:cNvSpPr txBox="1"/>
          <p:nvPr>
            <p:ph idx="1" type="body"/>
          </p:nvPr>
        </p:nvSpPr>
        <p:spPr>
          <a:xfrm>
            <a:off x="3795600" y="883050"/>
            <a:ext cx="15528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HK"/>
              <a:t>mean&gt;=1.5</a:t>
            </a:r>
            <a:endParaRPr/>
          </a:p>
          <a:p>
            <a:pPr indent="0" lvl="0" marL="0" rtl="0" algn="l">
              <a:spcBef>
                <a:spcPts val="1200"/>
              </a:spcBef>
              <a:spcAft>
                <a:spcPts val="1200"/>
              </a:spcAft>
              <a:buNone/>
            </a:pPr>
            <a:r>
              <a:rPr lang="zh-HK"/>
              <a:t>mean&lt;2.5</a:t>
            </a:r>
            <a:endParaRPr/>
          </a:p>
        </p:txBody>
      </p:sp>
      <p:pic>
        <p:nvPicPr>
          <p:cNvPr id="175" name="Google Shape;175;p28"/>
          <p:cNvPicPr preferRelativeResize="0"/>
          <p:nvPr/>
        </p:nvPicPr>
        <p:blipFill>
          <a:blip r:embed="rId4">
            <a:alphaModFix/>
          </a:blip>
          <a:stretch>
            <a:fillRect/>
          </a:stretch>
        </p:blipFill>
        <p:spPr>
          <a:xfrm>
            <a:off x="5157500" y="1001150"/>
            <a:ext cx="3546125" cy="3468026"/>
          </a:xfrm>
          <a:prstGeom prst="rect">
            <a:avLst/>
          </a:prstGeom>
          <a:noFill/>
          <a:ln>
            <a:noFill/>
          </a:ln>
        </p:spPr>
      </p:pic>
      <p:pic>
        <p:nvPicPr>
          <p:cNvPr id="176" name="Google Shape;176;p28"/>
          <p:cNvPicPr preferRelativeResize="0"/>
          <p:nvPr/>
        </p:nvPicPr>
        <p:blipFill>
          <a:blip r:embed="rId5">
            <a:alphaModFix/>
          </a:blip>
          <a:stretch>
            <a:fillRect/>
          </a:stretch>
        </p:blipFill>
        <p:spPr>
          <a:xfrm>
            <a:off x="311700" y="1267500"/>
            <a:ext cx="3303100" cy="3340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141950"/>
            <a:ext cx="154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HK"/>
              <a:t>Score: 3</a:t>
            </a:r>
            <a:endParaRPr/>
          </a:p>
        </p:txBody>
      </p:sp>
      <p:sp>
        <p:nvSpPr>
          <p:cNvPr id="182" name="Google Shape;182;p29"/>
          <p:cNvSpPr txBox="1"/>
          <p:nvPr>
            <p:ph idx="1" type="body"/>
          </p:nvPr>
        </p:nvSpPr>
        <p:spPr>
          <a:xfrm>
            <a:off x="311700" y="674850"/>
            <a:ext cx="1350600" cy="85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zh-HK"/>
              <a:t>mean&gt;=2.5</a:t>
            </a:r>
            <a:endParaRPr/>
          </a:p>
          <a:p>
            <a:pPr indent="0" lvl="0" marL="0" rtl="0" algn="l">
              <a:spcBef>
                <a:spcPts val="1200"/>
              </a:spcBef>
              <a:spcAft>
                <a:spcPts val="1200"/>
              </a:spcAft>
              <a:buClr>
                <a:schemeClr val="dk1"/>
              </a:buClr>
              <a:buSzPts val="1100"/>
              <a:buFont typeface="Arial"/>
              <a:buNone/>
            </a:pPr>
            <a:r>
              <a:rPr lang="zh-HK"/>
              <a:t>mean&lt;3.5</a:t>
            </a:r>
            <a:endParaRPr/>
          </a:p>
        </p:txBody>
      </p:sp>
      <p:pic>
        <p:nvPicPr>
          <p:cNvPr id="183" name="Google Shape;183;p29"/>
          <p:cNvPicPr preferRelativeResize="0"/>
          <p:nvPr/>
        </p:nvPicPr>
        <p:blipFill>
          <a:blip r:embed="rId4">
            <a:alphaModFix/>
          </a:blip>
          <a:stretch>
            <a:fillRect/>
          </a:stretch>
        </p:blipFill>
        <p:spPr>
          <a:xfrm>
            <a:off x="538325" y="1533751"/>
            <a:ext cx="3366431" cy="3469575"/>
          </a:xfrm>
          <a:prstGeom prst="rect">
            <a:avLst/>
          </a:prstGeom>
          <a:noFill/>
          <a:ln>
            <a:noFill/>
          </a:ln>
        </p:spPr>
      </p:pic>
      <p:sp>
        <p:nvSpPr>
          <p:cNvPr id="184" name="Google Shape;184;p29"/>
          <p:cNvSpPr txBox="1"/>
          <p:nvPr>
            <p:ph type="title"/>
          </p:nvPr>
        </p:nvSpPr>
        <p:spPr>
          <a:xfrm>
            <a:off x="3904750" y="141950"/>
            <a:ext cx="212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Score: 4</a:t>
            </a:r>
            <a:endParaRPr/>
          </a:p>
        </p:txBody>
      </p:sp>
      <p:sp>
        <p:nvSpPr>
          <p:cNvPr id="185" name="Google Shape;185;p29"/>
          <p:cNvSpPr txBox="1"/>
          <p:nvPr>
            <p:ph idx="1" type="body"/>
          </p:nvPr>
        </p:nvSpPr>
        <p:spPr>
          <a:xfrm>
            <a:off x="4013175" y="714650"/>
            <a:ext cx="1350600" cy="92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HK"/>
              <a:t>mean&gt;=3.5</a:t>
            </a:r>
            <a:endParaRPr/>
          </a:p>
          <a:p>
            <a:pPr indent="0" lvl="0" marL="0" rtl="0" algn="l">
              <a:spcBef>
                <a:spcPts val="1200"/>
              </a:spcBef>
              <a:spcAft>
                <a:spcPts val="1200"/>
              </a:spcAft>
              <a:buNone/>
            </a:pPr>
            <a:r>
              <a:rPr lang="zh-HK"/>
              <a:t>mean&lt;4.5</a:t>
            </a:r>
            <a:endParaRPr/>
          </a:p>
        </p:txBody>
      </p:sp>
      <p:pic>
        <p:nvPicPr>
          <p:cNvPr id="186" name="Google Shape;186;p29"/>
          <p:cNvPicPr preferRelativeResize="0"/>
          <p:nvPr/>
        </p:nvPicPr>
        <p:blipFill>
          <a:blip r:embed="rId5">
            <a:alphaModFix/>
          </a:blip>
          <a:stretch>
            <a:fillRect/>
          </a:stretch>
        </p:blipFill>
        <p:spPr>
          <a:xfrm>
            <a:off x="5242125" y="1106200"/>
            <a:ext cx="3612051" cy="381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HK"/>
              <a:t>Score: 5</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HK"/>
              <a:t>mean&gt;=4.5</a:t>
            </a:r>
            <a:endParaRPr/>
          </a:p>
          <a:p>
            <a:pPr indent="0" lvl="0" marL="0" rtl="0" algn="l">
              <a:spcBef>
                <a:spcPts val="1200"/>
              </a:spcBef>
              <a:spcAft>
                <a:spcPts val="1200"/>
              </a:spcAft>
              <a:buClr>
                <a:schemeClr val="dk1"/>
              </a:buClr>
              <a:buSzPts val="1100"/>
              <a:buFont typeface="Arial"/>
              <a:buNone/>
            </a:pPr>
            <a:r>
              <a:t/>
            </a:r>
            <a:endParaRPr/>
          </a:p>
        </p:txBody>
      </p:sp>
      <p:pic>
        <p:nvPicPr>
          <p:cNvPr id="193" name="Google Shape;193;p30"/>
          <p:cNvPicPr preferRelativeResize="0"/>
          <p:nvPr/>
        </p:nvPicPr>
        <p:blipFill>
          <a:blip r:embed="rId4">
            <a:alphaModFix/>
          </a:blip>
          <a:stretch>
            <a:fillRect/>
          </a:stretch>
        </p:blipFill>
        <p:spPr>
          <a:xfrm>
            <a:off x="1886623" y="1017725"/>
            <a:ext cx="6361306"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375975" y="141925"/>
            <a:ext cx="547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Transfer model: resnet50 </a:t>
            </a:r>
            <a:r>
              <a:rPr lang="zh-HK"/>
              <a:t>structure</a:t>
            </a:r>
            <a:endParaRPr/>
          </a:p>
        </p:txBody>
      </p:sp>
      <p:sp>
        <p:nvSpPr>
          <p:cNvPr id="199" name="Google Shape;19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1"/>
          <p:cNvPicPr preferRelativeResize="0"/>
          <p:nvPr/>
        </p:nvPicPr>
        <p:blipFill>
          <a:blip r:embed="rId4">
            <a:alphaModFix/>
          </a:blip>
          <a:stretch>
            <a:fillRect/>
          </a:stretch>
        </p:blipFill>
        <p:spPr>
          <a:xfrm>
            <a:off x="91250" y="714625"/>
            <a:ext cx="4308101" cy="2316100"/>
          </a:xfrm>
          <a:prstGeom prst="rect">
            <a:avLst/>
          </a:prstGeom>
          <a:noFill/>
          <a:ln>
            <a:noFill/>
          </a:ln>
        </p:spPr>
      </p:pic>
      <p:pic>
        <p:nvPicPr>
          <p:cNvPr id="201" name="Google Shape;201;p31"/>
          <p:cNvPicPr preferRelativeResize="0"/>
          <p:nvPr/>
        </p:nvPicPr>
        <p:blipFill>
          <a:blip r:embed="rId5">
            <a:alphaModFix/>
          </a:blip>
          <a:stretch>
            <a:fillRect/>
          </a:stretch>
        </p:blipFill>
        <p:spPr>
          <a:xfrm>
            <a:off x="131975" y="3104188"/>
            <a:ext cx="8880049" cy="763725"/>
          </a:xfrm>
          <a:prstGeom prst="rect">
            <a:avLst/>
          </a:prstGeom>
          <a:noFill/>
          <a:ln>
            <a:noFill/>
          </a:ln>
        </p:spPr>
      </p:pic>
      <p:pic>
        <p:nvPicPr>
          <p:cNvPr id="202" name="Google Shape;202;p31"/>
          <p:cNvPicPr preferRelativeResize="0"/>
          <p:nvPr/>
        </p:nvPicPr>
        <p:blipFill>
          <a:blip r:embed="rId6">
            <a:alphaModFix/>
          </a:blip>
          <a:stretch>
            <a:fillRect/>
          </a:stretch>
        </p:blipFill>
        <p:spPr>
          <a:xfrm>
            <a:off x="4486175" y="714625"/>
            <a:ext cx="4373676" cy="1287675"/>
          </a:xfrm>
          <a:prstGeom prst="rect">
            <a:avLst/>
          </a:prstGeom>
          <a:noFill/>
          <a:ln>
            <a:noFill/>
          </a:ln>
        </p:spPr>
      </p:pic>
      <p:pic>
        <p:nvPicPr>
          <p:cNvPr id="203" name="Google Shape;203;p31"/>
          <p:cNvPicPr preferRelativeResize="0"/>
          <p:nvPr/>
        </p:nvPicPr>
        <p:blipFill>
          <a:blip r:embed="rId7">
            <a:alphaModFix/>
          </a:blip>
          <a:stretch>
            <a:fillRect/>
          </a:stretch>
        </p:blipFill>
        <p:spPr>
          <a:xfrm>
            <a:off x="131975" y="4410000"/>
            <a:ext cx="8520600" cy="611437"/>
          </a:xfrm>
          <a:prstGeom prst="rect">
            <a:avLst/>
          </a:prstGeom>
          <a:noFill/>
          <a:ln>
            <a:noFill/>
          </a:ln>
        </p:spPr>
      </p:pic>
      <p:pic>
        <p:nvPicPr>
          <p:cNvPr id="204" name="Google Shape;204;p31"/>
          <p:cNvPicPr preferRelativeResize="0"/>
          <p:nvPr/>
        </p:nvPicPr>
        <p:blipFill>
          <a:blip r:embed="rId8">
            <a:alphaModFix/>
          </a:blip>
          <a:stretch>
            <a:fillRect/>
          </a:stretch>
        </p:blipFill>
        <p:spPr>
          <a:xfrm>
            <a:off x="131963" y="3915113"/>
            <a:ext cx="5476875" cy="44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4">
            <a:alphaModFix/>
          </a:blip>
          <a:stretch>
            <a:fillRect/>
          </a:stretch>
        </p:blipFill>
        <p:spPr>
          <a:xfrm>
            <a:off x="1493750" y="220450"/>
            <a:ext cx="6579600" cy="4558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7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Result</a:t>
            </a:r>
            <a:endParaRPr/>
          </a:p>
        </p:txBody>
      </p:sp>
      <p:pic>
        <p:nvPicPr>
          <p:cNvPr id="210" name="Google Shape;210;p32"/>
          <p:cNvPicPr preferRelativeResize="0"/>
          <p:nvPr/>
        </p:nvPicPr>
        <p:blipFill>
          <a:blip r:embed="rId4">
            <a:alphaModFix/>
          </a:blip>
          <a:stretch>
            <a:fillRect/>
          </a:stretch>
        </p:blipFill>
        <p:spPr>
          <a:xfrm>
            <a:off x="256600" y="644625"/>
            <a:ext cx="8839202" cy="2818296"/>
          </a:xfrm>
          <a:prstGeom prst="rect">
            <a:avLst/>
          </a:prstGeom>
          <a:noFill/>
          <a:ln>
            <a:noFill/>
          </a:ln>
        </p:spPr>
      </p:pic>
      <p:sp>
        <p:nvSpPr>
          <p:cNvPr id="211" name="Google Shape;211;p32"/>
          <p:cNvSpPr txBox="1"/>
          <p:nvPr/>
        </p:nvSpPr>
        <p:spPr>
          <a:xfrm>
            <a:off x="3113650" y="3618825"/>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t>few results are not make sense.</a:t>
            </a:r>
            <a:endParaRPr/>
          </a:p>
          <a:p>
            <a:pPr indent="0" lvl="0" marL="0" rtl="0" algn="l">
              <a:spcBef>
                <a:spcPts val="0"/>
              </a:spcBef>
              <a:spcAft>
                <a:spcPts val="0"/>
              </a:spcAft>
              <a:buNone/>
            </a:pPr>
            <a:r>
              <a:rPr lang="zh-HK"/>
              <a:t>hair style ,</a:t>
            </a:r>
            <a:r>
              <a:rPr lang="zh-HK">
                <a:solidFill>
                  <a:schemeClr val="dk1"/>
                </a:solidFill>
              </a:rPr>
              <a:t>pixel </a:t>
            </a:r>
            <a:r>
              <a:rPr lang="zh-HK"/>
              <a:t>and background </a:t>
            </a:r>
            <a:r>
              <a:rPr lang="zh-HK">
                <a:solidFill>
                  <a:schemeClr val="dk1"/>
                </a:solidFill>
              </a:rPr>
              <a:t>influence the assessment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HK" sz="2400"/>
              <a:t>I</a:t>
            </a:r>
            <a:r>
              <a:rPr lang="zh-HK" sz="2400"/>
              <a:t>mprove </a:t>
            </a:r>
            <a:r>
              <a:rPr lang="zh-HK" sz="2400"/>
              <a:t>Accuracy</a:t>
            </a:r>
            <a:endParaRPr sz="2400"/>
          </a:p>
        </p:txBody>
      </p:sp>
      <p:sp>
        <p:nvSpPr>
          <p:cNvPr id="217" name="Google Shape;21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HK"/>
              <a:t>Crop face</a:t>
            </a:r>
            <a:endParaRPr/>
          </a:p>
        </p:txBody>
      </p:sp>
      <p:pic>
        <p:nvPicPr>
          <p:cNvPr id="218" name="Google Shape;218;p33"/>
          <p:cNvPicPr preferRelativeResize="0"/>
          <p:nvPr/>
        </p:nvPicPr>
        <p:blipFill>
          <a:blip r:embed="rId3">
            <a:alphaModFix/>
          </a:blip>
          <a:stretch>
            <a:fillRect/>
          </a:stretch>
        </p:blipFill>
        <p:spPr>
          <a:xfrm>
            <a:off x="311688" y="1718525"/>
            <a:ext cx="2447925" cy="2400300"/>
          </a:xfrm>
          <a:prstGeom prst="rect">
            <a:avLst/>
          </a:prstGeom>
          <a:noFill/>
          <a:ln>
            <a:noFill/>
          </a:ln>
        </p:spPr>
      </p:pic>
      <p:pic>
        <p:nvPicPr>
          <p:cNvPr id="219" name="Google Shape;219;p33"/>
          <p:cNvPicPr preferRelativeResize="0"/>
          <p:nvPr/>
        </p:nvPicPr>
        <p:blipFill>
          <a:blip r:embed="rId4">
            <a:alphaModFix/>
          </a:blip>
          <a:stretch>
            <a:fillRect/>
          </a:stretch>
        </p:blipFill>
        <p:spPr>
          <a:xfrm>
            <a:off x="3056188" y="1718525"/>
            <a:ext cx="2447925" cy="2400300"/>
          </a:xfrm>
          <a:prstGeom prst="rect">
            <a:avLst/>
          </a:prstGeom>
          <a:noFill/>
          <a:ln>
            <a:noFill/>
          </a:ln>
        </p:spPr>
      </p:pic>
      <p:pic>
        <p:nvPicPr>
          <p:cNvPr id="220" name="Google Shape;220;p33"/>
          <p:cNvPicPr preferRelativeResize="0"/>
          <p:nvPr/>
        </p:nvPicPr>
        <p:blipFill>
          <a:blip r:embed="rId5">
            <a:alphaModFix/>
          </a:blip>
          <a:stretch>
            <a:fillRect/>
          </a:stretch>
        </p:blipFill>
        <p:spPr>
          <a:xfrm>
            <a:off x="5848338" y="1757375"/>
            <a:ext cx="2447925" cy="240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256600" y="7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Other Transfer model (VGG19 )</a:t>
            </a:r>
            <a:endParaRPr/>
          </a:p>
        </p:txBody>
      </p:sp>
      <p:sp>
        <p:nvSpPr>
          <p:cNvPr id="226" name="Google Shape;226;p34"/>
          <p:cNvSpPr txBox="1"/>
          <p:nvPr>
            <p:ph idx="1" type="body"/>
          </p:nvPr>
        </p:nvSpPr>
        <p:spPr>
          <a:xfrm>
            <a:off x="173950" y="3137500"/>
            <a:ext cx="5943300" cy="140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HK"/>
              <a:t>for all class</a:t>
            </a:r>
            <a:endParaRPr/>
          </a:p>
          <a:p>
            <a:pPr indent="0" lvl="0" marL="0" rtl="0" algn="l">
              <a:spcBef>
                <a:spcPts val="1200"/>
              </a:spcBef>
              <a:spcAft>
                <a:spcPts val="1200"/>
              </a:spcAft>
              <a:buNone/>
            </a:pPr>
            <a:r>
              <a:rPr lang="zh-HK"/>
              <a:t>Most pictures are evaluated as high probability score 1,2</a:t>
            </a:r>
            <a:endParaRPr/>
          </a:p>
        </p:txBody>
      </p:sp>
      <p:pic>
        <p:nvPicPr>
          <p:cNvPr id="227" name="Google Shape;227;p34"/>
          <p:cNvPicPr preferRelativeResize="0"/>
          <p:nvPr/>
        </p:nvPicPr>
        <p:blipFill>
          <a:blip r:embed="rId3">
            <a:alphaModFix/>
          </a:blip>
          <a:stretch>
            <a:fillRect/>
          </a:stretch>
        </p:blipFill>
        <p:spPr>
          <a:xfrm>
            <a:off x="173952" y="650325"/>
            <a:ext cx="3894925" cy="2128975"/>
          </a:xfrm>
          <a:prstGeom prst="rect">
            <a:avLst/>
          </a:prstGeom>
          <a:noFill/>
          <a:ln>
            <a:noFill/>
          </a:ln>
        </p:spPr>
      </p:pic>
      <p:pic>
        <p:nvPicPr>
          <p:cNvPr id="228" name="Google Shape;228;p34"/>
          <p:cNvPicPr preferRelativeResize="0"/>
          <p:nvPr/>
        </p:nvPicPr>
        <p:blipFill>
          <a:blip r:embed="rId4">
            <a:alphaModFix/>
          </a:blip>
          <a:stretch>
            <a:fillRect/>
          </a:stretch>
        </p:blipFill>
        <p:spPr>
          <a:xfrm>
            <a:off x="4261750" y="650325"/>
            <a:ext cx="4577450" cy="22329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191400" y="20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HK"/>
              <a:t>Other Transfer model (Xception)</a:t>
            </a:r>
            <a:endParaRPr/>
          </a:p>
        </p:txBody>
      </p:sp>
      <p:pic>
        <p:nvPicPr>
          <p:cNvPr id="234" name="Google Shape;234;p35"/>
          <p:cNvPicPr preferRelativeResize="0"/>
          <p:nvPr/>
        </p:nvPicPr>
        <p:blipFill>
          <a:blip r:embed="rId3">
            <a:alphaModFix/>
          </a:blip>
          <a:stretch>
            <a:fillRect/>
          </a:stretch>
        </p:blipFill>
        <p:spPr>
          <a:xfrm>
            <a:off x="4462823" y="1128755"/>
            <a:ext cx="4369475" cy="2352195"/>
          </a:xfrm>
          <a:prstGeom prst="rect">
            <a:avLst/>
          </a:prstGeom>
          <a:noFill/>
          <a:ln>
            <a:noFill/>
          </a:ln>
        </p:spPr>
      </p:pic>
      <p:pic>
        <p:nvPicPr>
          <p:cNvPr id="235" name="Google Shape;235;p35"/>
          <p:cNvPicPr preferRelativeResize="0"/>
          <p:nvPr/>
        </p:nvPicPr>
        <p:blipFill>
          <a:blip r:embed="rId4">
            <a:alphaModFix/>
          </a:blip>
          <a:stretch>
            <a:fillRect/>
          </a:stretch>
        </p:blipFill>
        <p:spPr>
          <a:xfrm>
            <a:off x="106500" y="1128750"/>
            <a:ext cx="4239449" cy="2297200"/>
          </a:xfrm>
          <a:prstGeom prst="rect">
            <a:avLst/>
          </a:prstGeom>
          <a:noFill/>
          <a:ln>
            <a:noFill/>
          </a:ln>
        </p:spPr>
      </p:pic>
      <p:sp>
        <p:nvSpPr>
          <p:cNvPr id="236" name="Google Shape;236;p35"/>
          <p:cNvSpPr txBox="1"/>
          <p:nvPr/>
        </p:nvSpPr>
        <p:spPr>
          <a:xfrm>
            <a:off x="413325" y="3655550"/>
            <a:ext cx="5290500" cy="132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zh-HK" sz="1800">
                <a:solidFill>
                  <a:schemeClr val="dk2"/>
                </a:solidFill>
              </a:rPr>
              <a:t>for all class</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zh-HK"/>
              <a:t>Most pictures are evaluated as high probability score 1, 3, 5</a:t>
            </a:r>
            <a:endParaRPr/>
          </a:p>
          <a:p>
            <a:pPr indent="0" lvl="0" marL="0" rtl="0" algn="l">
              <a:lnSpc>
                <a:spcPct val="115000"/>
              </a:lnSpc>
              <a:spcBef>
                <a:spcPts val="1200"/>
              </a:spcBef>
              <a:spcAft>
                <a:spcPts val="1200"/>
              </a:spcAft>
              <a:buClr>
                <a:schemeClr val="dk1"/>
              </a:buClr>
              <a:buSzPts val="1100"/>
              <a:buFont typeface="Arial"/>
              <a:buNone/>
            </a:pPr>
            <a:r>
              <a:rPr lang="zh-HK" sz="1700"/>
              <a:t>VGG and </a:t>
            </a:r>
            <a:r>
              <a:rPr lang="zh-HK" sz="1700">
                <a:solidFill>
                  <a:schemeClr val="dk1"/>
                </a:solidFill>
              </a:rPr>
              <a:t>Xception not suitable for this case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6"/>
          <p:cNvSpPr txBox="1"/>
          <p:nvPr>
            <p:ph type="title"/>
          </p:nvPr>
        </p:nvSpPr>
        <p:spPr>
          <a:xfrm>
            <a:off x="2549900" y="186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Conjecture of the project</a:t>
            </a:r>
            <a:endParaRPr/>
          </a:p>
        </p:txBody>
      </p:sp>
      <p:pic>
        <p:nvPicPr>
          <p:cNvPr id="242" name="Google Shape;242;p36"/>
          <p:cNvPicPr preferRelativeResize="0"/>
          <p:nvPr/>
        </p:nvPicPr>
        <p:blipFill>
          <a:blip r:embed="rId4">
            <a:alphaModFix/>
          </a:blip>
          <a:stretch>
            <a:fillRect/>
          </a:stretch>
        </p:blipFill>
        <p:spPr>
          <a:xfrm>
            <a:off x="3526550" y="882775"/>
            <a:ext cx="1714500" cy="1504950"/>
          </a:xfrm>
          <a:prstGeom prst="rect">
            <a:avLst/>
          </a:prstGeom>
          <a:noFill/>
          <a:ln>
            <a:noFill/>
          </a:ln>
        </p:spPr>
      </p:pic>
      <p:pic>
        <p:nvPicPr>
          <p:cNvPr id="243" name="Google Shape;243;p36"/>
          <p:cNvPicPr preferRelativeResize="0"/>
          <p:nvPr/>
        </p:nvPicPr>
        <p:blipFill>
          <a:blip r:embed="rId4">
            <a:alphaModFix/>
          </a:blip>
          <a:stretch>
            <a:fillRect/>
          </a:stretch>
        </p:blipFill>
        <p:spPr>
          <a:xfrm>
            <a:off x="5402850" y="3032125"/>
            <a:ext cx="1714500" cy="1504950"/>
          </a:xfrm>
          <a:prstGeom prst="rect">
            <a:avLst/>
          </a:prstGeom>
          <a:noFill/>
          <a:ln>
            <a:noFill/>
          </a:ln>
        </p:spPr>
      </p:pic>
      <p:pic>
        <p:nvPicPr>
          <p:cNvPr id="244" name="Google Shape;244;p36"/>
          <p:cNvPicPr preferRelativeResize="0"/>
          <p:nvPr/>
        </p:nvPicPr>
        <p:blipFill>
          <a:blip r:embed="rId4">
            <a:alphaModFix/>
          </a:blip>
          <a:stretch>
            <a:fillRect/>
          </a:stretch>
        </p:blipFill>
        <p:spPr>
          <a:xfrm>
            <a:off x="1716875" y="3032125"/>
            <a:ext cx="1714500" cy="1504950"/>
          </a:xfrm>
          <a:prstGeom prst="rect">
            <a:avLst/>
          </a:prstGeom>
          <a:noFill/>
          <a:ln>
            <a:noFill/>
          </a:ln>
        </p:spPr>
      </p:pic>
      <p:sp>
        <p:nvSpPr>
          <p:cNvPr id="245" name="Google Shape;245;p36"/>
          <p:cNvSpPr txBox="1"/>
          <p:nvPr/>
        </p:nvSpPr>
        <p:spPr>
          <a:xfrm>
            <a:off x="3741150" y="2371650"/>
            <a:ext cx="16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t>Whole dataset</a:t>
            </a:r>
            <a:endParaRPr/>
          </a:p>
        </p:txBody>
      </p:sp>
      <p:sp>
        <p:nvSpPr>
          <p:cNvPr id="246" name="Google Shape;246;p36"/>
          <p:cNvSpPr/>
          <p:nvPr/>
        </p:nvSpPr>
        <p:spPr>
          <a:xfrm rot="-8742054">
            <a:off x="5374334" y="2205908"/>
            <a:ext cx="1056764" cy="416633"/>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sp>
        <p:nvSpPr>
          <p:cNvPr id="247" name="Google Shape;247;p36"/>
          <p:cNvSpPr/>
          <p:nvPr/>
        </p:nvSpPr>
        <p:spPr>
          <a:xfrm rot="-2357227">
            <a:off x="2349434" y="2232032"/>
            <a:ext cx="1057001" cy="416586"/>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sp>
        <p:nvSpPr>
          <p:cNvPr id="248" name="Google Shape;248;p36"/>
          <p:cNvSpPr txBox="1"/>
          <p:nvPr/>
        </p:nvSpPr>
        <p:spPr>
          <a:xfrm>
            <a:off x="2337025" y="4632975"/>
            <a:ext cx="8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t>Male</a:t>
            </a:r>
            <a:endParaRPr/>
          </a:p>
        </p:txBody>
      </p:sp>
      <p:sp>
        <p:nvSpPr>
          <p:cNvPr id="249" name="Google Shape;249;p36"/>
          <p:cNvSpPr txBox="1"/>
          <p:nvPr/>
        </p:nvSpPr>
        <p:spPr>
          <a:xfrm>
            <a:off x="5949775" y="4632975"/>
            <a:ext cx="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t>Female</a:t>
            </a:r>
            <a:endParaRPr/>
          </a:p>
        </p:txBody>
      </p:sp>
      <p:sp>
        <p:nvSpPr>
          <p:cNvPr id="250" name="Google Shape;250;p36"/>
          <p:cNvSpPr/>
          <p:nvPr/>
        </p:nvSpPr>
        <p:spPr>
          <a:xfrm>
            <a:off x="3996950" y="3175025"/>
            <a:ext cx="773694" cy="121915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rgbClr val="00FF00"/>
                </a:solidFill>
                <a:latin typeface="Arial"/>
              </a:rPr>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pic>
        <p:nvPicPr>
          <p:cNvPr id="255" name="Google Shape;255;p37"/>
          <p:cNvPicPr preferRelativeResize="0"/>
          <p:nvPr/>
        </p:nvPicPr>
        <p:blipFill>
          <a:blip r:embed="rId4">
            <a:alphaModFix/>
          </a:blip>
          <a:stretch>
            <a:fillRect/>
          </a:stretch>
        </p:blipFill>
        <p:spPr>
          <a:xfrm>
            <a:off x="737250" y="152400"/>
            <a:ext cx="2632825" cy="2419350"/>
          </a:xfrm>
          <a:prstGeom prst="rect">
            <a:avLst/>
          </a:prstGeom>
          <a:noFill/>
          <a:ln>
            <a:noFill/>
          </a:ln>
        </p:spPr>
      </p:pic>
      <p:pic>
        <p:nvPicPr>
          <p:cNvPr id="256" name="Google Shape;256;p37"/>
          <p:cNvPicPr preferRelativeResize="0"/>
          <p:nvPr/>
        </p:nvPicPr>
        <p:blipFill>
          <a:blip r:embed="rId5">
            <a:alphaModFix/>
          </a:blip>
          <a:stretch>
            <a:fillRect/>
          </a:stretch>
        </p:blipFill>
        <p:spPr>
          <a:xfrm>
            <a:off x="737250" y="2673525"/>
            <a:ext cx="2828125" cy="2337150"/>
          </a:xfrm>
          <a:prstGeom prst="rect">
            <a:avLst/>
          </a:prstGeom>
          <a:noFill/>
          <a:ln>
            <a:noFill/>
          </a:ln>
        </p:spPr>
      </p:pic>
      <p:pic>
        <p:nvPicPr>
          <p:cNvPr id="257" name="Google Shape;257;p37"/>
          <p:cNvPicPr preferRelativeResize="0"/>
          <p:nvPr/>
        </p:nvPicPr>
        <p:blipFill>
          <a:blip r:embed="rId6">
            <a:alphaModFix/>
          </a:blip>
          <a:stretch>
            <a:fillRect/>
          </a:stretch>
        </p:blipFill>
        <p:spPr>
          <a:xfrm>
            <a:off x="3486650" y="242375"/>
            <a:ext cx="2924274" cy="3283100"/>
          </a:xfrm>
          <a:prstGeom prst="rect">
            <a:avLst/>
          </a:prstGeom>
          <a:noFill/>
          <a:ln>
            <a:noFill/>
          </a:ln>
        </p:spPr>
      </p:pic>
      <p:pic>
        <p:nvPicPr>
          <p:cNvPr id="258" name="Google Shape;258;p37"/>
          <p:cNvPicPr preferRelativeResize="0"/>
          <p:nvPr/>
        </p:nvPicPr>
        <p:blipFill>
          <a:blip r:embed="rId7">
            <a:alphaModFix/>
          </a:blip>
          <a:stretch>
            <a:fillRect/>
          </a:stretch>
        </p:blipFill>
        <p:spPr>
          <a:xfrm>
            <a:off x="6410925" y="2406900"/>
            <a:ext cx="2339424" cy="2547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8"/>
          <p:cNvSpPr/>
          <p:nvPr/>
        </p:nvSpPr>
        <p:spPr>
          <a:xfrm>
            <a:off x="1450876" y="1945796"/>
            <a:ext cx="6457121" cy="8078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93C47D"/>
                </a:solidFill>
                <a:latin typeface="Arial"/>
              </a:rPr>
              <a:t>Conclusion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9"/>
          <p:cNvSpPr/>
          <p:nvPr/>
        </p:nvSpPr>
        <p:spPr>
          <a:xfrm>
            <a:off x="2573379" y="769925"/>
            <a:ext cx="3997249" cy="12189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FF00"/>
                </a:solidFill>
                <a:latin typeface="Arial"/>
              </a:rPr>
              <a:t>Q &amp; A</a:t>
            </a:r>
          </a:p>
        </p:txBody>
      </p:sp>
      <p:sp>
        <p:nvSpPr>
          <p:cNvPr id="269" name="Google Shape;269;p39"/>
          <p:cNvSpPr/>
          <p:nvPr/>
        </p:nvSpPr>
        <p:spPr>
          <a:xfrm>
            <a:off x="431250" y="2622237"/>
            <a:ext cx="8191313" cy="113694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4"/>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4">
            <a:alphaModFix/>
          </a:blip>
          <a:stretch>
            <a:fillRect/>
          </a:stretch>
        </p:blipFill>
        <p:spPr>
          <a:xfrm>
            <a:off x="197400" y="339750"/>
            <a:ext cx="4541624" cy="2164525"/>
          </a:xfrm>
          <a:prstGeom prst="rect">
            <a:avLst/>
          </a:prstGeom>
          <a:noFill/>
          <a:ln>
            <a:noFill/>
          </a:ln>
        </p:spPr>
      </p:pic>
      <p:pic>
        <p:nvPicPr>
          <p:cNvPr id="68" name="Google Shape;68;p15"/>
          <p:cNvPicPr preferRelativeResize="0"/>
          <p:nvPr/>
        </p:nvPicPr>
        <p:blipFill>
          <a:blip r:embed="rId5">
            <a:alphaModFix/>
          </a:blip>
          <a:stretch>
            <a:fillRect/>
          </a:stretch>
        </p:blipFill>
        <p:spPr>
          <a:xfrm>
            <a:off x="4947649" y="1715775"/>
            <a:ext cx="4100176" cy="3343368"/>
          </a:xfrm>
          <a:prstGeom prst="rect">
            <a:avLst/>
          </a:prstGeom>
          <a:noFill/>
          <a:ln>
            <a:noFill/>
          </a:ln>
        </p:spPr>
      </p:pic>
      <p:sp>
        <p:nvSpPr>
          <p:cNvPr id="69" name="Google Shape;69;p15"/>
          <p:cNvSpPr/>
          <p:nvPr/>
        </p:nvSpPr>
        <p:spPr>
          <a:xfrm rot="-9248870">
            <a:off x="3737581" y="2363519"/>
            <a:ext cx="1056758" cy="416475"/>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a:blip r:embed="rId4">
            <a:alphaModFix/>
          </a:blip>
          <a:stretch>
            <a:fillRect/>
          </a:stretch>
        </p:blipFill>
        <p:spPr>
          <a:xfrm>
            <a:off x="67450" y="88500"/>
            <a:ext cx="3599150" cy="2726175"/>
          </a:xfrm>
          <a:prstGeom prst="rect">
            <a:avLst/>
          </a:prstGeom>
          <a:noFill/>
          <a:ln>
            <a:noFill/>
          </a:ln>
        </p:spPr>
      </p:pic>
      <p:sp>
        <p:nvSpPr>
          <p:cNvPr id="75" name="Google Shape;75;p16"/>
          <p:cNvSpPr/>
          <p:nvPr/>
        </p:nvSpPr>
        <p:spPr>
          <a:xfrm rot="-9248870">
            <a:off x="3670106" y="2570794"/>
            <a:ext cx="1056758" cy="416475"/>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pic>
        <p:nvPicPr>
          <p:cNvPr id="76" name="Google Shape;76;p16"/>
          <p:cNvPicPr preferRelativeResize="0"/>
          <p:nvPr/>
        </p:nvPicPr>
        <p:blipFill rotWithShape="1">
          <a:blip r:embed="rId5">
            <a:alphaModFix/>
          </a:blip>
          <a:srcRect b="0" l="0" r="24981" t="0"/>
          <a:stretch/>
        </p:blipFill>
        <p:spPr>
          <a:xfrm>
            <a:off x="5410675" y="1356313"/>
            <a:ext cx="2766075" cy="3047874"/>
          </a:xfrm>
          <a:prstGeom prst="rect">
            <a:avLst/>
          </a:prstGeom>
          <a:noFill/>
          <a:ln>
            <a:noFill/>
          </a:ln>
        </p:spPr>
      </p:pic>
      <p:sp>
        <p:nvSpPr>
          <p:cNvPr id="77" name="Google Shape;77;p16"/>
          <p:cNvSpPr/>
          <p:nvPr/>
        </p:nvSpPr>
        <p:spPr>
          <a:xfrm>
            <a:off x="4994150" y="4555150"/>
            <a:ext cx="3599137" cy="3261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00"/>
                </a:solidFill>
                <a:latin typeface="Arial"/>
              </a:rPr>
              <a:t>60 X 5500 = 330000 rows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pic>
        <p:nvPicPr>
          <p:cNvPr id="82" name="Google Shape;82;p17"/>
          <p:cNvPicPr preferRelativeResize="0"/>
          <p:nvPr/>
        </p:nvPicPr>
        <p:blipFill>
          <a:blip r:embed="rId4">
            <a:alphaModFix/>
          </a:blip>
          <a:stretch>
            <a:fillRect/>
          </a:stretch>
        </p:blipFill>
        <p:spPr>
          <a:xfrm>
            <a:off x="0" y="0"/>
            <a:ext cx="4036676" cy="2875800"/>
          </a:xfrm>
          <a:prstGeom prst="rect">
            <a:avLst/>
          </a:prstGeom>
          <a:noFill/>
          <a:ln>
            <a:noFill/>
          </a:ln>
        </p:spPr>
      </p:pic>
      <p:sp>
        <p:nvSpPr>
          <p:cNvPr id="83" name="Google Shape;83;p17"/>
          <p:cNvSpPr/>
          <p:nvPr/>
        </p:nvSpPr>
        <p:spPr>
          <a:xfrm rot="-9248870">
            <a:off x="3557631" y="2627019"/>
            <a:ext cx="1056758" cy="416475"/>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pic>
        <p:nvPicPr>
          <p:cNvPr id="84" name="Google Shape;84;p17"/>
          <p:cNvPicPr preferRelativeResize="0"/>
          <p:nvPr/>
        </p:nvPicPr>
        <p:blipFill>
          <a:blip r:embed="rId5">
            <a:alphaModFix/>
          </a:blip>
          <a:stretch>
            <a:fillRect/>
          </a:stretch>
        </p:blipFill>
        <p:spPr>
          <a:xfrm>
            <a:off x="4726060" y="2626775"/>
            <a:ext cx="4186789" cy="2350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Google Shape;89;p18"/>
          <p:cNvPicPr preferRelativeResize="0"/>
          <p:nvPr/>
        </p:nvPicPr>
        <p:blipFill>
          <a:blip r:embed="rId4">
            <a:alphaModFix/>
          </a:blip>
          <a:stretch>
            <a:fillRect/>
          </a:stretch>
        </p:blipFill>
        <p:spPr>
          <a:xfrm>
            <a:off x="4983975" y="2524425"/>
            <a:ext cx="4013824" cy="2406599"/>
          </a:xfrm>
          <a:prstGeom prst="rect">
            <a:avLst/>
          </a:prstGeom>
          <a:noFill/>
          <a:ln>
            <a:noFill/>
          </a:ln>
        </p:spPr>
      </p:pic>
      <p:pic>
        <p:nvPicPr>
          <p:cNvPr id="90" name="Google Shape;90;p18"/>
          <p:cNvPicPr preferRelativeResize="0"/>
          <p:nvPr/>
        </p:nvPicPr>
        <p:blipFill>
          <a:blip r:embed="rId5">
            <a:alphaModFix/>
          </a:blip>
          <a:stretch>
            <a:fillRect/>
          </a:stretch>
        </p:blipFill>
        <p:spPr>
          <a:xfrm>
            <a:off x="281175" y="134950"/>
            <a:ext cx="3514200" cy="2826850"/>
          </a:xfrm>
          <a:prstGeom prst="rect">
            <a:avLst/>
          </a:prstGeom>
          <a:noFill/>
          <a:ln>
            <a:noFill/>
          </a:ln>
        </p:spPr>
      </p:pic>
      <p:sp>
        <p:nvSpPr>
          <p:cNvPr id="91" name="Google Shape;91;p18"/>
          <p:cNvSpPr/>
          <p:nvPr/>
        </p:nvSpPr>
        <p:spPr>
          <a:xfrm rot="-9248870">
            <a:off x="3647606" y="3009444"/>
            <a:ext cx="1056758" cy="416475"/>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pic>
        <p:nvPicPr>
          <p:cNvPr id="92" name="Google Shape;92;p18"/>
          <p:cNvPicPr preferRelativeResize="0"/>
          <p:nvPr/>
        </p:nvPicPr>
        <p:blipFill>
          <a:blip r:embed="rId6">
            <a:alphaModFix/>
          </a:blip>
          <a:stretch>
            <a:fillRect/>
          </a:stretch>
        </p:blipFill>
        <p:spPr>
          <a:xfrm>
            <a:off x="3233000" y="2274731"/>
            <a:ext cx="2151624" cy="3677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202450" y="1562500"/>
            <a:ext cx="4532651" cy="2551325"/>
          </a:xfrm>
          <a:prstGeom prst="rect">
            <a:avLst/>
          </a:prstGeom>
          <a:noFill/>
          <a:ln>
            <a:noFill/>
          </a:ln>
        </p:spPr>
      </p:pic>
      <p:pic>
        <p:nvPicPr>
          <p:cNvPr id="98" name="Google Shape;98;p19"/>
          <p:cNvPicPr preferRelativeResize="0"/>
          <p:nvPr/>
        </p:nvPicPr>
        <p:blipFill>
          <a:blip r:embed="rId5">
            <a:alphaModFix/>
          </a:blip>
          <a:stretch>
            <a:fillRect/>
          </a:stretch>
        </p:blipFill>
        <p:spPr>
          <a:xfrm>
            <a:off x="5991470" y="123725"/>
            <a:ext cx="2179081" cy="2448025"/>
          </a:xfrm>
          <a:prstGeom prst="rect">
            <a:avLst/>
          </a:prstGeom>
          <a:noFill/>
          <a:ln>
            <a:noFill/>
          </a:ln>
        </p:spPr>
      </p:pic>
      <p:pic>
        <p:nvPicPr>
          <p:cNvPr id="99" name="Google Shape;99;p19"/>
          <p:cNvPicPr preferRelativeResize="0"/>
          <p:nvPr/>
        </p:nvPicPr>
        <p:blipFill>
          <a:blip r:embed="rId6">
            <a:alphaModFix/>
          </a:blip>
          <a:stretch>
            <a:fillRect/>
          </a:stretch>
        </p:blipFill>
        <p:spPr>
          <a:xfrm>
            <a:off x="6022600" y="2744325"/>
            <a:ext cx="2116826" cy="2249450"/>
          </a:xfrm>
          <a:prstGeom prst="rect">
            <a:avLst/>
          </a:prstGeom>
          <a:noFill/>
          <a:ln>
            <a:noFill/>
          </a:ln>
        </p:spPr>
      </p:pic>
      <p:sp>
        <p:nvSpPr>
          <p:cNvPr id="100" name="Google Shape;100;p19"/>
          <p:cNvSpPr/>
          <p:nvPr/>
        </p:nvSpPr>
        <p:spPr>
          <a:xfrm rot="-9248870">
            <a:off x="4716881" y="3065694"/>
            <a:ext cx="1056758" cy="416475"/>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sp>
        <p:nvSpPr>
          <p:cNvPr id="101" name="Google Shape;101;p19"/>
          <p:cNvSpPr/>
          <p:nvPr/>
        </p:nvSpPr>
        <p:spPr>
          <a:xfrm rot="9195623">
            <a:off x="4716851" y="1837217"/>
            <a:ext cx="1056815" cy="416447"/>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4">
            <a:alphaModFix/>
          </a:blip>
          <a:srcRect b="48570" l="0" r="960" t="0"/>
          <a:stretch/>
        </p:blipFill>
        <p:spPr>
          <a:xfrm>
            <a:off x="3944575" y="2109175"/>
            <a:ext cx="4624224" cy="2172225"/>
          </a:xfrm>
          <a:prstGeom prst="rect">
            <a:avLst/>
          </a:prstGeom>
          <a:noFill/>
          <a:ln>
            <a:noFill/>
          </a:ln>
        </p:spPr>
      </p:pic>
      <p:sp>
        <p:nvSpPr>
          <p:cNvPr id="107" name="Google Shape;107;p20"/>
          <p:cNvSpPr txBox="1"/>
          <p:nvPr>
            <p:ph type="title"/>
          </p:nvPr>
        </p:nvSpPr>
        <p:spPr>
          <a:xfrm>
            <a:off x="423950" y="261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Preparing Data (Regression)</a:t>
            </a:r>
            <a:endParaRPr/>
          </a:p>
        </p:txBody>
      </p:sp>
      <p:sp>
        <p:nvSpPr>
          <p:cNvPr id="108" name="Google Shape;108;p20"/>
          <p:cNvSpPr txBox="1"/>
          <p:nvPr/>
        </p:nvSpPr>
        <p:spPr>
          <a:xfrm>
            <a:off x="693875" y="1090375"/>
            <a:ext cx="4956300" cy="838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zh-HK" sz="1700"/>
              <a:t>Take average of 60 scores for each photo</a:t>
            </a:r>
            <a:endParaRPr sz="1700"/>
          </a:p>
          <a:p>
            <a:pPr indent="-336550" lvl="0" marL="457200" rtl="0" algn="l">
              <a:lnSpc>
                <a:spcPct val="150000"/>
              </a:lnSpc>
              <a:spcBef>
                <a:spcPts val="0"/>
              </a:spcBef>
              <a:spcAft>
                <a:spcPts val="0"/>
              </a:spcAft>
              <a:buSzPts val="1700"/>
              <a:buChar char="●"/>
            </a:pPr>
            <a:r>
              <a:rPr lang="zh-HK" sz="1700"/>
              <a:t>330,000 rows → 5,500 rows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HK"/>
              <a:t>CNN model (Regression)</a:t>
            </a:r>
            <a:endParaRPr/>
          </a:p>
        </p:txBody>
      </p:sp>
      <p:sp>
        <p:nvSpPr>
          <p:cNvPr id="114" name="Google Shape;114;p21"/>
          <p:cNvSpPr txBox="1"/>
          <p:nvPr>
            <p:ph idx="1" type="body"/>
          </p:nvPr>
        </p:nvSpPr>
        <p:spPr>
          <a:xfrm>
            <a:off x="6161850" y="1542925"/>
            <a:ext cx="2750400" cy="3060000"/>
          </a:xfrm>
          <a:prstGeom prst="rect">
            <a:avLst/>
          </a:prstGeom>
        </p:spPr>
        <p:txBody>
          <a:bodyPr anchorCtr="0" anchor="t" bIns="91425" lIns="91425" spcFirstLastPara="1" rIns="91425" wrap="square" tIns="91425">
            <a:normAutofit lnSpcReduction="20000"/>
          </a:bodyPr>
          <a:lstStyle/>
          <a:p>
            <a:pPr indent="-340677" lvl="0" marL="457200" rtl="0" algn="l">
              <a:lnSpc>
                <a:spcPct val="150000"/>
              </a:lnSpc>
              <a:spcBef>
                <a:spcPts val="0"/>
              </a:spcBef>
              <a:spcAft>
                <a:spcPts val="0"/>
              </a:spcAft>
              <a:buSzPts val="1765"/>
              <a:buChar char="●"/>
            </a:pPr>
            <a:r>
              <a:rPr lang="zh-HK" sz="1765"/>
              <a:t>Pretrained model</a:t>
            </a:r>
            <a:endParaRPr sz="1765"/>
          </a:p>
          <a:p>
            <a:pPr indent="-340677" lvl="1" marL="914400" rtl="0" algn="l">
              <a:lnSpc>
                <a:spcPct val="150000"/>
              </a:lnSpc>
              <a:spcBef>
                <a:spcPts val="0"/>
              </a:spcBef>
              <a:spcAft>
                <a:spcPts val="0"/>
              </a:spcAft>
              <a:buSzPts val="1765"/>
              <a:buChar char="○"/>
            </a:pPr>
            <a:r>
              <a:rPr lang="zh-HK" sz="1765"/>
              <a:t>ResNet 50</a:t>
            </a:r>
            <a:endParaRPr sz="1765"/>
          </a:p>
          <a:p>
            <a:pPr indent="-340677" lvl="0" marL="457200" rtl="0" algn="l">
              <a:lnSpc>
                <a:spcPct val="150000"/>
              </a:lnSpc>
              <a:spcBef>
                <a:spcPts val="0"/>
              </a:spcBef>
              <a:spcAft>
                <a:spcPts val="0"/>
              </a:spcAft>
              <a:buSzPts val="1765"/>
              <a:buChar char="●"/>
            </a:pPr>
            <a:r>
              <a:rPr lang="zh-HK" sz="1765"/>
              <a:t>Add dense layer</a:t>
            </a:r>
            <a:endParaRPr sz="1765"/>
          </a:p>
          <a:p>
            <a:pPr indent="-340677" lvl="0" marL="457200" rtl="0" algn="l">
              <a:lnSpc>
                <a:spcPct val="150000"/>
              </a:lnSpc>
              <a:spcBef>
                <a:spcPts val="0"/>
              </a:spcBef>
              <a:spcAft>
                <a:spcPts val="0"/>
              </a:spcAft>
              <a:buSzPts val="1765"/>
              <a:buChar char="●"/>
            </a:pPr>
            <a:r>
              <a:rPr lang="zh-HK" sz="1765"/>
              <a:t>batch size</a:t>
            </a:r>
            <a:endParaRPr sz="1765"/>
          </a:p>
          <a:p>
            <a:pPr indent="-317182" lvl="1" marL="914400" rtl="0" algn="l">
              <a:lnSpc>
                <a:spcPct val="150000"/>
              </a:lnSpc>
              <a:spcBef>
                <a:spcPts val="0"/>
              </a:spcBef>
              <a:spcAft>
                <a:spcPts val="0"/>
              </a:spcAft>
              <a:buSzPts val="1395"/>
              <a:buChar char="○"/>
            </a:pPr>
            <a:r>
              <a:rPr lang="zh-HK" sz="1395"/>
              <a:t>16</a:t>
            </a:r>
            <a:endParaRPr sz="1395"/>
          </a:p>
          <a:p>
            <a:pPr indent="-340677" lvl="0" marL="457200" rtl="0" algn="l">
              <a:lnSpc>
                <a:spcPct val="150000"/>
              </a:lnSpc>
              <a:spcBef>
                <a:spcPts val="0"/>
              </a:spcBef>
              <a:spcAft>
                <a:spcPts val="0"/>
              </a:spcAft>
              <a:buSzPts val="1765"/>
              <a:buChar char="●"/>
            </a:pPr>
            <a:r>
              <a:rPr lang="zh-HK" sz="1765"/>
              <a:t>epoch</a:t>
            </a:r>
            <a:endParaRPr sz="1765"/>
          </a:p>
          <a:p>
            <a:pPr indent="-317182" lvl="1" marL="914400" rtl="0" algn="l">
              <a:lnSpc>
                <a:spcPct val="150000"/>
              </a:lnSpc>
              <a:spcBef>
                <a:spcPts val="0"/>
              </a:spcBef>
              <a:spcAft>
                <a:spcPts val="0"/>
              </a:spcAft>
              <a:buSzPts val="1395"/>
              <a:buChar char="○"/>
            </a:pPr>
            <a:r>
              <a:rPr lang="zh-HK" sz="1395"/>
              <a:t>20</a:t>
            </a:r>
            <a:endParaRPr sz="1395"/>
          </a:p>
          <a:p>
            <a:pPr indent="-340677" lvl="0" marL="457200" rtl="0" algn="l">
              <a:lnSpc>
                <a:spcPct val="150000"/>
              </a:lnSpc>
              <a:spcBef>
                <a:spcPts val="0"/>
              </a:spcBef>
              <a:spcAft>
                <a:spcPts val="0"/>
              </a:spcAft>
              <a:buSzPts val="1765"/>
              <a:buChar char="●"/>
            </a:pPr>
            <a:r>
              <a:rPr lang="zh-HK" sz="1765"/>
              <a:t>image size</a:t>
            </a:r>
            <a:endParaRPr sz="1765"/>
          </a:p>
          <a:p>
            <a:pPr indent="-317182" lvl="1" marL="914400" rtl="0" algn="l">
              <a:lnSpc>
                <a:spcPct val="150000"/>
              </a:lnSpc>
              <a:spcBef>
                <a:spcPts val="0"/>
              </a:spcBef>
              <a:spcAft>
                <a:spcPts val="0"/>
              </a:spcAft>
              <a:buSzPts val="1395"/>
              <a:buChar char="○"/>
            </a:pPr>
            <a:r>
              <a:rPr lang="zh-HK" sz="1395"/>
              <a:t>(350, 350)</a:t>
            </a:r>
            <a:endParaRPr sz="1395"/>
          </a:p>
        </p:txBody>
      </p:sp>
      <p:pic>
        <p:nvPicPr>
          <p:cNvPr id="115" name="Google Shape;115;p21"/>
          <p:cNvPicPr preferRelativeResize="0"/>
          <p:nvPr/>
        </p:nvPicPr>
        <p:blipFill rotWithShape="1">
          <a:blip r:embed="rId4">
            <a:alphaModFix/>
          </a:blip>
          <a:srcRect b="0" l="0" r="1797" t="2524"/>
          <a:stretch/>
        </p:blipFill>
        <p:spPr>
          <a:xfrm>
            <a:off x="361525" y="1332675"/>
            <a:ext cx="5420776" cy="254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